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</p:sldIdLst>
  <p:sldSz cx="10972800" cy="13716000"/>
  <p:notesSz cx="6858000" cy="9144000"/>
  <p:defaultTextStyle>
    <a:defPPr>
      <a:defRPr lang="en-US"/>
    </a:defPPr>
    <a:lvl1pPr marL="0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1080" y="-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44726"/>
            <a:ext cx="8229600" cy="4775200"/>
          </a:xfrm>
          <a:prstGeom prst="rect">
            <a:avLst/>
          </a:prstGeo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204076"/>
            <a:ext cx="8229600" cy="33115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4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730251"/>
            <a:ext cx="946404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3651250"/>
            <a:ext cx="946404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3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730250"/>
            <a:ext cx="2366010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730250"/>
            <a:ext cx="6915150" cy="11623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88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244726"/>
            <a:ext cx="9326880" cy="47752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204076"/>
            <a:ext cx="8229600" cy="331152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20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32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3419479"/>
            <a:ext cx="9464040" cy="570547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9178929"/>
            <a:ext cx="9464040" cy="300037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/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35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3651250"/>
            <a:ext cx="466344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3651250"/>
            <a:ext cx="466344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46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730253"/>
            <a:ext cx="946404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3362326"/>
            <a:ext cx="4642008" cy="164782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5010150"/>
            <a:ext cx="4642008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1" y="3362326"/>
            <a:ext cx="4664869" cy="164782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1" y="5010150"/>
            <a:ext cx="4664869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70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41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83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914400"/>
            <a:ext cx="3539014" cy="32004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1974853"/>
            <a:ext cx="5554980" cy="97472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4114800"/>
            <a:ext cx="3539014" cy="762317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730251"/>
            <a:ext cx="946404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" y="3651250"/>
            <a:ext cx="946404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20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914400"/>
            <a:ext cx="3539014" cy="32004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1974853"/>
            <a:ext cx="5554980" cy="97472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4114800"/>
            <a:ext cx="3539014" cy="762317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032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80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730250"/>
            <a:ext cx="236601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730250"/>
            <a:ext cx="6960870" cy="116236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4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3419477"/>
            <a:ext cx="9464040" cy="5705474"/>
          </a:xfrm>
          <a:prstGeom prst="rect">
            <a:avLst/>
          </a:prstGeo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9178927"/>
            <a:ext cx="9464040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3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730251"/>
            <a:ext cx="946404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3651250"/>
            <a:ext cx="464058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3651250"/>
            <a:ext cx="464058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0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286" y="730251"/>
            <a:ext cx="946404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286" y="3362326"/>
            <a:ext cx="4642484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286" y="5010150"/>
            <a:ext cx="4642484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0" y="3362326"/>
            <a:ext cx="466534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0" y="5010150"/>
            <a:ext cx="4665346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5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730251"/>
            <a:ext cx="946404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0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9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286" y="914400"/>
            <a:ext cx="3539490" cy="3200400"/>
          </a:xfrm>
          <a:prstGeom prst="rect">
            <a:avLst/>
          </a:prstGeo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5346" y="1974851"/>
            <a:ext cx="5554980" cy="9747250"/>
          </a:xfrm>
          <a:prstGeom prst="rect">
            <a:avLst/>
          </a:prstGeo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286" y="4114800"/>
            <a:ext cx="3539490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9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286" y="914400"/>
            <a:ext cx="3539490" cy="3200400"/>
          </a:xfrm>
          <a:prstGeom prst="rect">
            <a:avLst/>
          </a:prstGeo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5346" y="1974851"/>
            <a:ext cx="555498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286" y="4114800"/>
            <a:ext cx="3539490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9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12712701"/>
            <a:ext cx="370332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12712701"/>
            <a:ext cx="246888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2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730253"/>
            <a:ext cx="946404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3651250"/>
            <a:ext cx="946404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12712703"/>
            <a:ext cx="246888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12712703"/>
            <a:ext cx="370332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12712703"/>
            <a:ext cx="246888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4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F58A6024-4AB4-DDBD-3E3C-A0DE8CA6A80B}"/>
              </a:ext>
            </a:extLst>
          </p:cNvPr>
          <p:cNvSpPr/>
          <p:nvPr/>
        </p:nvSpPr>
        <p:spPr>
          <a:xfrm>
            <a:off x="7663426" y="5377722"/>
            <a:ext cx="2861383" cy="5703955"/>
          </a:xfrm>
          <a:prstGeom prst="rect">
            <a:avLst/>
          </a:prstGeom>
          <a:noFill/>
          <a:ln w="158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B62BA93-0535-750A-C4A5-15E980E30347}"/>
              </a:ext>
            </a:extLst>
          </p:cNvPr>
          <p:cNvSpPr/>
          <p:nvPr/>
        </p:nvSpPr>
        <p:spPr>
          <a:xfrm>
            <a:off x="403605" y="5377722"/>
            <a:ext cx="7032717" cy="7303260"/>
          </a:xfrm>
          <a:prstGeom prst="rect">
            <a:avLst/>
          </a:prstGeom>
          <a:noFill/>
          <a:ln w="158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>
          <a:xfrm>
            <a:off x="5563575" y="3890713"/>
            <a:ext cx="0" cy="1339838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47606" y="1448509"/>
            <a:ext cx="1596292" cy="6518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a-GE" sz="1100" b="1" dirty="0">
                <a:solidFill>
                  <a:schemeClr val="bg1"/>
                </a:solidFill>
              </a:rPr>
              <a:t>ხარისხის</a:t>
            </a:r>
            <a:endParaRPr lang="en-US" sz="1100" b="1" dirty="0">
              <a:solidFill>
                <a:schemeClr val="bg1"/>
              </a:solidFill>
            </a:endParaRPr>
          </a:p>
          <a:p>
            <a:pPr algn="ctr"/>
            <a:r>
              <a:rPr lang="ka-GE" sz="1100" b="1" dirty="0">
                <a:solidFill>
                  <a:schemeClr val="bg1"/>
                </a:solidFill>
              </a:rPr>
              <a:t>უზრუნველყოფის სამსახური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82202" y="1472611"/>
            <a:ext cx="1727796" cy="63979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a-GE" sz="1100" b="1" dirty="0">
                <a:solidFill>
                  <a:schemeClr val="bg1"/>
                </a:solidFill>
              </a:rPr>
              <a:t>წარმომადგენლობითი საბჭო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51407" y="1460560"/>
            <a:ext cx="1591415" cy="6518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a-GE" sz="1100" b="1" dirty="0">
                <a:solidFill>
                  <a:schemeClr val="bg1"/>
                </a:solidFill>
              </a:rPr>
              <a:t>რექტორი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14681" y="1448509"/>
            <a:ext cx="1591415" cy="6518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a-GE" sz="1100" b="1" dirty="0"/>
              <a:t>აკადემიური</a:t>
            </a:r>
            <a:r>
              <a:rPr lang="en-US" sz="1100" b="1" dirty="0"/>
              <a:t> </a:t>
            </a:r>
            <a:r>
              <a:rPr lang="ka-GE" sz="1100" b="1" dirty="0"/>
              <a:t>საბჭო</a:t>
            </a:r>
            <a:endParaRPr lang="en-US" sz="1100" b="1" dirty="0"/>
          </a:p>
        </p:txBody>
      </p:sp>
      <p:sp>
        <p:nvSpPr>
          <p:cNvPr id="9" name="Rectangle 8"/>
          <p:cNvSpPr/>
          <p:nvPr/>
        </p:nvSpPr>
        <p:spPr>
          <a:xfrm>
            <a:off x="3638478" y="2379831"/>
            <a:ext cx="1707361" cy="5106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a-GE" sz="1000" dirty="0"/>
              <a:t>რექტორის აპარატი და</a:t>
            </a:r>
          </a:p>
          <a:p>
            <a:pPr algn="ctr"/>
            <a:r>
              <a:rPr lang="ka-GE" sz="1000" dirty="0"/>
              <a:t>აკადემიური საბჭოს სამდივნო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8743794" y="3143793"/>
            <a:ext cx="1253646" cy="54727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a-GE" sz="1000" b="1" dirty="0"/>
              <a:t>ადმინისტრაციის ხელმძღვანელის მოადგილე</a:t>
            </a:r>
            <a:endParaRPr lang="en-US" sz="1000" b="1" dirty="0"/>
          </a:p>
        </p:txBody>
      </p:sp>
      <p:sp>
        <p:nvSpPr>
          <p:cNvPr id="12" name="Rectangle 11"/>
          <p:cNvSpPr/>
          <p:nvPr/>
        </p:nvSpPr>
        <p:spPr>
          <a:xfrm>
            <a:off x="3638478" y="3169920"/>
            <a:ext cx="1707361" cy="5211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a-GE" sz="1000" dirty="0"/>
              <a:t>სტუდენტური ომბუდსმენი</a:t>
            </a:r>
            <a:endParaRPr lang="en-US" sz="1000" dirty="0"/>
          </a:p>
        </p:txBody>
      </p:sp>
      <p:sp>
        <p:nvSpPr>
          <p:cNvPr id="13" name="Rectangle 12"/>
          <p:cNvSpPr/>
          <p:nvPr/>
        </p:nvSpPr>
        <p:spPr>
          <a:xfrm>
            <a:off x="5826153" y="3171270"/>
            <a:ext cx="1588864" cy="51844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a-GE" sz="1000" b="1" dirty="0"/>
              <a:t>რექტორის</a:t>
            </a:r>
            <a:r>
              <a:rPr lang="en-US" sz="1000" b="1" dirty="0"/>
              <a:t> </a:t>
            </a:r>
            <a:r>
              <a:rPr lang="ka-GE" sz="1000" b="1" dirty="0"/>
              <a:t>მრჩეველთა საბჭო</a:t>
            </a:r>
            <a:endParaRPr lang="en-US" sz="1000" b="1" dirty="0"/>
          </a:p>
        </p:txBody>
      </p:sp>
      <p:sp>
        <p:nvSpPr>
          <p:cNvPr id="17" name="Rectangle 16"/>
          <p:cNvSpPr/>
          <p:nvPr/>
        </p:nvSpPr>
        <p:spPr>
          <a:xfrm>
            <a:off x="6582202" y="2379831"/>
            <a:ext cx="1722212" cy="5106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a-GE" sz="1000" dirty="0">
                <a:solidFill>
                  <a:schemeClr val="tx1"/>
                </a:solidFill>
              </a:rPr>
              <a:t>წარმომადგენლობითი საბჭოს სამდივნო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743794" y="1477548"/>
            <a:ext cx="1589153" cy="62774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a-GE" sz="1100" b="1" dirty="0"/>
              <a:t>ადმინისტრაციის ხელმძღვანელი</a:t>
            </a:r>
            <a:endParaRPr lang="en-US" sz="1100" b="1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563575" y="2112410"/>
            <a:ext cx="0" cy="17783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3637119" y="3890713"/>
            <a:ext cx="4885418" cy="865999"/>
            <a:chOff x="4027644" y="3865933"/>
            <a:chExt cx="4885418" cy="865999"/>
          </a:xfrm>
        </p:grpSpPr>
        <p:sp>
          <p:nvSpPr>
            <p:cNvPr id="14" name="Rectangle 13"/>
            <p:cNvSpPr/>
            <p:nvPr/>
          </p:nvSpPr>
          <p:spPr>
            <a:xfrm>
              <a:off x="4027644" y="4101811"/>
              <a:ext cx="1336292" cy="63012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a-GE" sz="1000" b="1" dirty="0"/>
                <a:t>რექტორის</a:t>
              </a:r>
              <a:r>
                <a:rPr lang="en-US" sz="1000" b="1" dirty="0"/>
                <a:t> </a:t>
              </a:r>
              <a:r>
                <a:rPr lang="ka-GE" sz="1000" b="1" dirty="0"/>
                <a:t>მოადგილე (სასწავლო დარგში)</a:t>
              </a:r>
              <a:endParaRPr lang="en-US" sz="1000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09738" y="4101811"/>
              <a:ext cx="1468680" cy="63012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a-GE" sz="1000" b="1" dirty="0"/>
                <a:t>რექტორის</a:t>
              </a:r>
              <a:r>
                <a:rPr lang="en-US" sz="1000" b="1" dirty="0"/>
                <a:t> </a:t>
              </a:r>
              <a:r>
                <a:rPr lang="ka-GE" sz="1000" b="1" dirty="0"/>
                <a:t>მოადგილე (საუნივერსიტეტო სერვისების </a:t>
              </a:r>
              <a:r>
                <a:rPr lang="ka-GE" sz="1000" b="1" dirty="0" smtClean="0"/>
                <a:t>სფეროში</a:t>
              </a:r>
              <a:r>
                <a:rPr lang="ka-GE" sz="1000" b="1" dirty="0"/>
                <a:t>)</a:t>
              </a:r>
              <a:endParaRPr lang="en-US" sz="10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324220" y="4101811"/>
              <a:ext cx="1588842" cy="63012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a-GE" sz="1000" b="1" dirty="0"/>
                <a:t>რექტორის</a:t>
              </a:r>
              <a:r>
                <a:rPr lang="en-US" sz="1000" b="1" dirty="0"/>
                <a:t> </a:t>
              </a:r>
              <a:r>
                <a:rPr lang="ka-GE" sz="1000" b="1" dirty="0"/>
                <a:t>მოადგილე (საერთაშორისო ურთიერთობების </a:t>
              </a:r>
              <a:r>
                <a:rPr lang="ka-GE" sz="1000" b="1" dirty="0" smtClean="0"/>
                <a:t>სფეროში</a:t>
              </a:r>
              <a:r>
                <a:rPr lang="ka-GE" sz="1000" b="1" dirty="0"/>
                <a:t>)</a:t>
              </a:r>
              <a:endParaRPr lang="en-US" sz="1000" b="1" dirty="0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4639992" y="3865933"/>
              <a:ext cx="3507153" cy="234660"/>
              <a:chOff x="4639992" y="3865933"/>
              <a:chExt cx="3507153" cy="23466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4639992" y="3867151"/>
                <a:ext cx="3507153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4639992" y="3865933"/>
                <a:ext cx="0" cy="23466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6344078" y="3865933"/>
                <a:ext cx="0" cy="23466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8147145" y="3865933"/>
                <a:ext cx="0" cy="23466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Group 85"/>
          <p:cNvGrpSpPr/>
          <p:nvPr/>
        </p:nvGrpSpPr>
        <p:grpSpPr>
          <a:xfrm>
            <a:off x="474776" y="5230552"/>
            <a:ext cx="9995705" cy="7320398"/>
            <a:chOff x="462745" y="5814576"/>
            <a:chExt cx="9995705" cy="7320398"/>
          </a:xfrm>
        </p:grpSpPr>
        <p:sp>
          <p:nvSpPr>
            <p:cNvPr id="22" name="Rectangle 21"/>
            <p:cNvSpPr/>
            <p:nvPr/>
          </p:nvSpPr>
          <p:spPr>
            <a:xfrm>
              <a:off x="462745" y="6088896"/>
              <a:ext cx="2867119" cy="2133600"/>
            </a:xfrm>
            <a:prstGeom prst="rect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a-GE" sz="11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ძირითადი საგანმანათლებლო ერთეულები:</a:t>
              </a:r>
              <a:endParaRPr lang="ka-GE" sz="1000" dirty="0">
                <a:effectLst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ჰუმანიტარულ მეცნიერებათა ფაკულტეტი</a:t>
              </a:r>
              <a:endParaRPr lang="ka-GE" sz="1000" dirty="0">
                <a:effectLst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ზუსტ და საბუნებისმეტყველო მეცნიერებათა ფაკულტეტი</a:t>
              </a:r>
              <a:endParaRPr lang="ka-GE" sz="1000" dirty="0">
                <a:effectLst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ეკონომიკისა და ბიზნესის ფაკულტეტი</a:t>
              </a:r>
              <a:endParaRPr lang="ka-GE" sz="1000" dirty="0">
                <a:effectLst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სოციალურ და პოლიტიკურ მეცნიერებათა ფაკულტეტი</a:t>
              </a:r>
              <a:endParaRPr lang="ka-GE" sz="1000" dirty="0">
                <a:effectLst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იურიდიული ფაკულტეტი</a:t>
              </a:r>
              <a:endParaRPr lang="ka-GE" sz="1000" dirty="0">
                <a:effectLst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მედიცინის ფაკულტეტი</a:t>
              </a:r>
              <a:endParaRPr lang="ka-GE" sz="1000" dirty="0">
                <a:effectLst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ფსიქოლოგიისა და განათლების მეცნიერებათა ფაკულტეტი</a:t>
              </a:r>
              <a:endParaRPr lang="en-US" sz="10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2745" y="11392059"/>
              <a:ext cx="2867119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ka-GE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უნივერსიტეტის ეროვნული სამეცნიერო ბიბლიოთეკა</a:t>
              </a:r>
              <a:endParaRPr lang="en-US" sz="10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62745" y="8455938"/>
              <a:ext cx="2867119" cy="27026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a-GE" sz="1100" b="1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დამხმარე საგანმანათლებლო ერთეულები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პორტუგალიური ენისა და კულტურის ცენტრი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ევროპული კვლევების ინსტიტუტი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,,ბლუმბერგის (</a:t>
              </a:r>
              <a:r>
                <a:rPr 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Bloomberg) </a:t>
              </a:r>
              <a:r>
                <a:rPr lang="ka-GE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საერთაშორისო სასწავლო - კვლევითი ლაბორატორია"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დავის ალტერნატიული გადაწყვეტის ეროვნული ცენტრი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პროფესიული განათლების ცენტრი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საქართველოს განვითარების კომპლექსური პრობლემების კვლევის ცენტრი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იმიტაციური მოდელირებისა და სწავლების ინტერაქტიური მეთოდების საუნივერსიტეტო სასწავლო-სამეცნიერო ცენტრი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თსუ-ის ქალთა საზოგადოების (ცენტრი)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ბავშვის უფლებების დაცვის ცენტრი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15479" y="6088896"/>
              <a:ext cx="3496192" cy="4819650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a-GE" sz="1100" b="1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დამოუკიდებელი სამეცნიერო -კვლევითი ერთეულები:</a:t>
              </a:r>
              <a:endParaRPr lang="ka-GE" sz="11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პეტრე მელიქიშვილის სახელობის ფიზიკური და ორგანული ქიმიის ინსტიტუტი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პაატა გუგუშვილის სახელობის ეკონომიკის ინსტიტუტი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რაფიელ აგლაძის სახელობის არაორგანული ქიმიისა და ელექტროქიმიის ინსტიტუტი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მიხეილ ნოდიას სახელობის გეოფიზიკის ინსტიტუტი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ალექსანდრე ჯანელიძის სახელობის გეოლოგიის ინსტიტუტი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ნოდარ ამაღლობელის სახელობის მაღალი ენერგიების ფიზიკის სამეცნიერო -კვლევითი ინსტიტუტი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ვახუშტი ბაგრატიონის სახელობის გეოგრაფიის ინსტიტუტი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ილია ვეკუას სახელობის გამოყენებითი მათემატიკის სამეცნიერო -კვლევითი ინსტიტუტი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თინათინ წერეთლის სახელობის სახელმწიფოსა და სამართლის ინსტიტუტი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ალექსანდრე ნათიშვილის მორფოლოგიის ინსტიტუტი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ალექსანდრე თვალჭრელიძის სახელობის მინერალური ნედლეულის კავკასიის ინსტიტუტი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ივანე ჯავახიშვილის სახელობის ისტორიისა და ეთნოლოგიის ინსტიტუტი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შოთა რუსთაველის სახელობის ქართული ლიტერატურის ინსტიტუტი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ანდრია რაზმაძის სახელობის მათემატიკის ინსტიტუტი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ელეფთერ ანდრონიკაშვილის სახელობის ფიზიკის ინსტიტუტი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არნოლდ ჩიქობავას სახელობის ენათმეცნიერების ინსტიტუტი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31918" y="11087099"/>
              <a:ext cx="3496192" cy="20478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ka-GE" sz="11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დამხმარე სამეცნიერო ერთეულები:</a:t>
              </a:r>
              <a:endParaRPr lang="ka-GE" sz="1100" dirty="0">
                <a:effectLst/>
              </a:endParaRPr>
            </a:p>
            <a:p>
              <a:pPr marL="114300" indent="-114300" algn="just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აფხაზეთის </a:t>
              </a:r>
              <a:r>
                <a:rPr lang="ka-GE" sz="1000" dirty="0" err="1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ისტიტუტი</a:t>
              </a:r>
              <a:endParaRPr lang="ka-GE" sz="1000" dirty="0">
                <a:effectLst/>
              </a:endParaRPr>
            </a:p>
            <a:p>
              <a:pPr marL="114300" indent="-114300" algn="just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ესპანური სამართლის შესწავლის ინსტიტუტი</a:t>
              </a:r>
              <a:endParaRPr lang="ka-GE" sz="1000" dirty="0">
                <a:effectLst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ქართულ-ოსურ ურთიერთობათა სამეცნიერო - კვლევითი ცენტრი</a:t>
              </a:r>
              <a:endParaRPr lang="ka-GE" sz="1000" dirty="0">
                <a:effectLst/>
              </a:endParaRPr>
            </a:p>
            <a:p>
              <a:pPr marL="114300" indent="-114300" algn="just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ლექსიკოგრაფიული ცენტრი</a:t>
              </a:r>
              <a:endParaRPr lang="ka-GE" sz="1000" dirty="0">
                <a:effectLst/>
              </a:endParaRPr>
            </a:p>
            <a:p>
              <a:pPr marL="114300" indent="-114300" algn="just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ადმინისტრაციულ-მეცნიერებათა ინსტიტუტი</a:t>
              </a:r>
              <a:endParaRPr lang="ka-GE" sz="1000" dirty="0">
                <a:effectLst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მეცნიერებათა პანევროპული აკადემიის თბილისის რეგიონული საგანმანათლებლო-კვლევითი ცენტრი (</a:t>
              </a:r>
              <a:r>
                <a:rPr lang="ka-GE" sz="1000" dirty="0" err="1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ჰაბი</a:t>
              </a:r>
              <a:r>
                <a:rPr lang="ka-GE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lang="ka-GE" sz="1000" dirty="0">
                <a:effectLst/>
              </a:endParaRPr>
            </a:p>
            <a:p>
              <a:pPr marL="114300" indent="-114300" algn="just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ქრისტიანული აღმოსავლეთის კვლევების ცენტრი</a:t>
              </a:r>
              <a:endParaRPr lang="ka-GE" sz="1000" dirty="0">
                <a:effectLst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ცოდნის გადაცემისა და ინოვაციების ცენტრი</a:t>
              </a:r>
              <a:endParaRPr lang="ka-GE" sz="10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14317" y="6088896"/>
              <a:ext cx="2744133" cy="463867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a-GE" sz="1100" b="1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უნივერსიტეტის ადმინისტრაციის სტრუქტურული ერთეულები: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სასწავლო პროცესის მართვის დეპარტამენტი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სამეცნიერო კვლევებისა და განვითარების დეპარტამენტი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საგამოცდო ცენტრი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უწყვეტი განათლების ცენტრი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ენების შემსწავლელი ცენტრი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სტუდენტური სერვისების და კარიერული განვითარების ცენტრი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იურიდიული დეპარტამენტი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პერსონალის მართვის დეპარტამენტი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შიდა აუდიტის სამსახური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საფინანსო დეპარტამენტი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მატერიალური რესურსების მართვის დეპარტამენტი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საინფორმაციო ტექნოლოგიების დეპარტამენტი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საგარეო ურთიერთობის დეპარტამენტი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კულტურისა და სპორტის დეპარტამენტი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საზოგადოებასთან ურთიერთობის დეპარტამენტი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კანცელარია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მუზეუმი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გამომცემლობა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დაცვისა და უსაფრთხოების სამსახური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ka-GE" sz="10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შრომის უსაფრთხოების სამსახური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714317" y="10921623"/>
              <a:ext cx="2744133" cy="5595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a-GE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უნივერსიტეტის ბიბლიოთეკა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267163" y="5814576"/>
              <a:ext cx="5168538" cy="0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1267163" y="5814576"/>
              <a:ext cx="0" cy="274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6418351" y="5814576"/>
              <a:ext cx="0" cy="274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>
            <a:stCxn id="7" idx="1"/>
            <a:endCxn id="8" idx="3"/>
          </p:cNvCxnSpPr>
          <p:nvPr/>
        </p:nvCxnSpPr>
        <p:spPr>
          <a:xfrm flipH="1" flipV="1">
            <a:off x="4206096" y="1774434"/>
            <a:ext cx="345311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2243898" y="1774434"/>
            <a:ext cx="345311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7" idx="3"/>
            <a:endCxn id="6" idx="1"/>
          </p:cNvCxnSpPr>
          <p:nvPr/>
        </p:nvCxnSpPr>
        <p:spPr>
          <a:xfrm>
            <a:off x="6142822" y="1786485"/>
            <a:ext cx="43938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8304414" y="1786485"/>
            <a:ext cx="439380" cy="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</p:cNvCxnSpPr>
          <p:nvPr/>
        </p:nvCxnSpPr>
        <p:spPr>
          <a:xfrm flipH="1">
            <a:off x="10199972" y="2112480"/>
            <a:ext cx="0" cy="339239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003043" y="2122207"/>
            <a:ext cx="0" cy="1047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" idx="2"/>
            <a:endCxn id="17" idx="0"/>
          </p:cNvCxnSpPr>
          <p:nvPr/>
        </p:nvCxnSpPr>
        <p:spPr>
          <a:xfrm flipH="1">
            <a:off x="7443308" y="2112410"/>
            <a:ext cx="2792" cy="26742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919964" y="2105295"/>
            <a:ext cx="0" cy="27453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0282028-F628-2403-DAAE-CCAF3A66117C}"/>
              </a:ext>
            </a:extLst>
          </p:cNvPr>
          <p:cNvGrpSpPr/>
          <p:nvPr/>
        </p:nvGrpSpPr>
        <p:grpSpPr>
          <a:xfrm>
            <a:off x="1304536" y="3143794"/>
            <a:ext cx="1588864" cy="2086757"/>
            <a:chOff x="1267163" y="3143794"/>
            <a:chExt cx="1588864" cy="2086757"/>
          </a:xfrm>
        </p:grpSpPr>
        <p:sp>
          <p:nvSpPr>
            <p:cNvPr id="11" name="Rectangle 10"/>
            <p:cNvSpPr/>
            <p:nvPr/>
          </p:nvSpPr>
          <p:spPr>
            <a:xfrm>
              <a:off x="1653539" y="4125373"/>
              <a:ext cx="1202487" cy="5881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a-GE" sz="1000" dirty="0"/>
                <a:t>სადისერტაციო საბჭოს</a:t>
              </a:r>
            </a:p>
            <a:p>
              <a:pPr algn="ctr"/>
              <a:r>
                <a:rPr lang="ka-GE" sz="1000" dirty="0"/>
                <a:t>აპარატი</a:t>
              </a:r>
              <a:endParaRPr lang="en-US" sz="1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67163" y="3143794"/>
              <a:ext cx="1588864" cy="5472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a-GE" sz="1000" b="1" dirty="0"/>
                <a:t>სადისერტაციო საბჭო</a:t>
              </a:r>
              <a:endParaRPr lang="en-US" sz="1000" b="1" dirty="0"/>
            </a:p>
          </p:txBody>
        </p:sp>
        <p:cxnSp>
          <p:nvCxnSpPr>
            <p:cNvPr id="78" name="Straight Connector 77"/>
            <p:cNvCxnSpPr>
              <a:cxnSpLocks/>
            </p:cNvCxnSpPr>
            <p:nvPr/>
          </p:nvCxnSpPr>
          <p:spPr>
            <a:xfrm>
              <a:off x="1490289" y="3691064"/>
              <a:ext cx="0" cy="1539487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244CC34-D8A8-EBB5-902B-F90E0699E387}"/>
              </a:ext>
            </a:extLst>
          </p:cNvPr>
          <p:cNvCxnSpPr>
            <a:cxnSpLocks/>
          </p:cNvCxnSpPr>
          <p:nvPr/>
        </p:nvCxnSpPr>
        <p:spPr>
          <a:xfrm>
            <a:off x="1455420" y="2232660"/>
            <a:ext cx="5987888" cy="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E98C8F3-9299-355C-9F9A-9B0FA09B3073}"/>
              </a:ext>
            </a:extLst>
          </p:cNvPr>
          <p:cNvCxnSpPr>
            <a:endCxn id="4" idx="2"/>
          </p:cNvCxnSpPr>
          <p:nvPr/>
        </p:nvCxnSpPr>
        <p:spPr>
          <a:xfrm flipH="1" flipV="1">
            <a:off x="1445752" y="2100359"/>
            <a:ext cx="9668" cy="132301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8A8BC2A-5352-82DF-2089-64AF390C352B}"/>
              </a:ext>
            </a:extLst>
          </p:cNvPr>
          <p:cNvCxnSpPr>
            <a:cxnSpLocks/>
          </p:cNvCxnSpPr>
          <p:nvPr/>
        </p:nvCxnSpPr>
        <p:spPr>
          <a:xfrm flipH="1" flipV="1">
            <a:off x="3268980" y="2112410"/>
            <a:ext cx="0" cy="120250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22858D5-36EB-DEB2-0592-1FFC5784F85E}"/>
              </a:ext>
            </a:extLst>
          </p:cNvPr>
          <p:cNvCxnSpPr>
            <a:endCxn id="11" idx="1"/>
          </p:cNvCxnSpPr>
          <p:nvPr/>
        </p:nvCxnSpPr>
        <p:spPr>
          <a:xfrm>
            <a:off x="1527662" y="4419471"/>
            <a:ext cx="163250" cy="0"/>
          </a:xfrm>
          <a:prstGeom prst="straightConnector1">
            <a:avLst/>
          </a:prstGeom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FD14066-3A72-4DBA-E337-1DF85C96BA31}"/>
              </a:ext>
            </a:extLst>
          </p:cNvPr>
          <p:cNvCxnSpPr>
            <a:cxnSpLocks/>
          </p:cNvCxnSpPr>
          <p:nvPr/>
        </p:nvCxnSpPr>
        <p:spPr>
          <a:xfrm flipH="1">
            <a:off x="10009472" y="3436620"/>
            <a:ext cx="190500" cy="0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9785E07-F7A6-8653-BFAE-65F05D015E36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3341895" y="6571672"/>
            <a:ext cx="485615" cy="0"/>
          </a:xfrm>
          <a:prstGeom prst="straightConnector1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4CCD08A5-5BE6-5E65-A63C-CD5BFEEAA79C}"/>
              </a:ext>
            </a:extLst>
          </p:cNvPr>
          <p:cNvCxnSpPr>
            <a:cxnSpLocks/>
          </p:cNvCxnSpPr>
          <p:nvPr/>
        </p:nvCxnSpPr>
        <p:spPr>
          <a:xfrm>
            <a:off x="7443308" y="6571672"/>
            <a:ext cx="220118" cy="0"/>
          </a:xfrm>
          <a:prstGeom prst="straightConnector1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7912900F-BC10-4C3F-BE0F-A87193EE6A7A}"/>
              </a:ext>
            </a:extLst>
          </p:cNvPr>
          <p:cNvCxnSpPr>
            <a:stCxn id="22" idx="2"/>
            <a:endCxn id="26" idx="0"/>
          </p:cNvCxnSpPr>
          <p:nvPr/>
        </p:nvCxnSpPr>
        <p:spPr>
          <a:xfrm>
            <a:off x="1908336" y="7638472"/>
            <a:ext cx="0" cy="233442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BD1DA33-3B74-F621-3802-FDA49FFB2FFF}"/>
              </a:ext>
            </a:extLst>
          </p:cNvPr>
          <p:cNvCxnSpPr/>
          <p:nvPr/>
        </p:nvCxnSpPr>
        <p:spPr>
          <a:xfrm>
            <a:off x="784860" y="2112410"/>
            <a:ext cx="0" cy="3265312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006514" y="428935"/>
            <a:ext cx="31710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a-GE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თსუ  სტრუქტურა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0C67782-C5A9-33B8-EB2B-804F6CE47BD7}"/>
              </a:ext>
            </a:extLst>
          </p:cNvPr>
          <p:cNvSpPr/>
          <p:nvPr/>
        </p:nvSpPr>
        <p:spPr>
          <a:xfrm>
            <a:off x="1305390" y="2455131"/>
            <a:ext cx="1588864" cy="5472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a-GE" sz="900" b="1" dirty="0"/>
              <a:t>სტრატეგიული განვითარების </a:t>
            </a:r>
            <a:r>
              <a:rPr lang="ka-GE" sz="900" b="1"/>
              <a:t>მუდმივმოქმედი </a:t>
            </a:r>
            <a:r>
              <a:rPr lang="ka-GE" sz="900" b="1" smtClean="0"/>
              <a:t>საბჭო</a:t>
            </a:r>
            <a:endParaRPr lang="en-US" sz="900" b="1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CD422BB-2EEC-AD48-2B91-3F175AD8A3FF}"/>
              </a:ext>
            </a:extLst>
          </p:cNvPr>
          <p:cNvCxnSpPr>
            <a:endCxn id="21" idx="0"/>
          </p:cNvCxnSpPr>
          <p:nvPr/>
        </p:nvCxnSpPr>
        <p:spPr>
          <a:xfrm>
            <a:off x="2098968" y="2232660"/>
            <a:ext cx="854" cy="222471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414482F-3489-DC6E-5E45-F1C17B512C36}"/>
              </a:ext>
            </a:extLst>
          </p:cNvPr>
          <p:cNvCxnSpPr>
            <a:cxnSpLocks/>
          </p:cNvCxnSpPr>
          <p:nvPr/>
        </p:nvCxnSpPr>
        <p:spPr>
          <a:xfrm>
            <a:off x="2098968" y="2371067"/>
            <a:ext cx="3934" cy="80125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15050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360</Words>
  <Application>Microsoft Office PowerPoint</Application>
  <PresentationFormat>Custom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Sylfaen</vt:lpstr>
      <vt:lpstr>Custom Design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tinatin davitashvili</dc:creator>
  <cp:lastModifiedBy>tinatin davitashvili</cp:lastModifiedBy>
  <cp:revision>29</cp:revision>
  <dcterms:created xsi:type="dcterms:W3CDTF">2024-02-06T13:00:11Z</dcterms:created>
  <dcterms:modified xsi:type="dcterms:W3CDTF">2024-02-23T07:45:44Z</dcterms:modified>
</cp:coreProperties>
</file>